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9" r:id="rId1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65729" y="497840"/>
            <a:ext cx="380492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233170"/>
            <a:ext cx="7918450" cy="4218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1/15/2020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eansec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tdallas.edu/" TargetMode="External"/><Relationship Id="rId3" Type="http://schemas.openxmlformats.org/officeDocument/2006/relationships/hyperlink" Target="http://countrystudies.us/pakistan/" TargetMode="External"/><Relationship Id="rId7" Type="http://schemas.openxmlformats.org/officeDocument/2006/relationships/hyperlink" Target="http://www.britannica.com/" TargetMode="External"/><Relationship Id="rId2" Type="http://schemas.openxmlformats.org/officeDocument/2006/relationships/hyperlink" Target="http://www.aseansec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fa.gov.pk/" TargetMode="External"/><Relationship Id="rId5" Type="http://schemas.openxmlformats.org/officeDocument/2006/relationships/hyperlink" Target="http://www.pak.gov/" TargetMode="External"/><Relationship Id="rId10" Type="http://schemas.openxmlformats.org/officeDocument/2006/relationships/hyperlink" Target="http://www.washingtonpost.com/" TargetMode="External"/><Relationship Id="rId4" Type="http://schemas.openxmlformats.org/officeDocument/2006/relationships/hyperlink" Target="http://www.twq.com/" TargetMode="External"/><Relationship Id="rId9" Type="http://schemas.openxmlformats.org/officeDocument/2006/relationships/hyperlink" Target="http://www.pakistanconstitution-law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3510" y="317500"/>
            <a:ext cx="8858250" cy="4914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51000" y="5588072"/>
            <a:ext cx="5842000" cy="682238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Political </a:t>
            </a:r>
            <a:r>
              <a:rPr sz="36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Religious</a:t>
            </a:r>
            <a:r>
              <a:rPr sz="36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positions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23240" y="376301"/>
            <a:ext cx="7882890" cy="209804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sz="6600" b="1" spc="-5" dirty="0">
                <a:solidFill>
                  <a:srgbClr val="365F91"/>
                </a:solidFill>
                <a:latin typeface="Calibri"/>
                <a:cs typeface="Calibri"/>
              </a:rPr>
              <a:t>The </a:t>
            </a:r>
            <a:r>
              <a:rPr sz="6600" b="1" spc="-10" dirty="0">
                <a:solidFill>
                  <a:srgbClr val="365F91"/>
                </a:solidFill>
                <a:latin typeface="Calibri"/>
                <a:cs typeface="Calibri"/>
              </a:rPr>
              <a:t>Political </a:t>
            </a:r>
            <a:r>
              <a:rPr sz="6600" b="1" spc="-5" dirty="0">
                <a:solidFill>
                  <a:srgbClr val="365F91"/>
                </a:solidFill>
                <a:latin typeface="Calibri"/>
                <a:cs typeface="Calibri"/>
              </a:rPr>
              <a:t>System</a:t>
            </a:r>
            <a:r>
              <a:rPr sz="6600" b="1" spc="-50" dirty="0">
                <a:solidFill>
                  <a:srgbClr val="365F91"/>
                </a:solidFill>
                <a:latin typeface="Calibri"/>
                <a:cs typeface="Calibri"/>
              </a:rPr>
              <a:t> </a:t>
            </a:r>
            <a:r>
              <a:rPr sz="6600" b="1" spc="-10" dirty="0">
                <a:solidFill>
                  <a:srgbClr val="365F91"/>
                </a:solidFill>
                <a:latin typeface="Calibri"/>
                <a:cs typeface="Calibri"/>
              </a:rPr>
              <a:t>of</a:t>
            </a:r>
            <a:endParaRPr sz="6600">
              <a:latin typeface="Calibri"/>
              <a:cs typeface="Calibri"/>
            </a:endParaRPr>
          </a:p>
          <a:p>
            <a:pPr marL="3583940">
              <a:lnSpc>
                <a:spcPct val="100000"/>
              </a:lnSpc>
              <a:spcBef>
                <a:spcPts val="570"/>
              </a:spcBef>
            </a:pPr>
            <a:r>
              <a:rPr sz="6000" b="1" spc="-5" dirty="0">
                <a:solidFill>
                  <a:srgbClr val="365F91"/>
                </a:solidFill>
                <a:latin typeface="Arial"/>
                <a:cs typeface="Arial"/>
              </a:rPr>
              <a:t>Pakistan</a:t>
            </a:r>
            <a:endParaRPr sz="6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18229" y="497840"/>
            <a:ext cx="190500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Defence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809865" cy="41287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President Musharraf (2008) says Pakistan is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peaceful country,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but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strong national  defence is important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maintaining</a:t>
            </a:r>
            <a:r>
              <a:rPr sz="320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peace.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FFFFFF"/>
              </a:buClr>
              <a:buFont typeface="Arial"/>
              <a:buChar char="•"/>
            </a:pPr>
            <a:endParaRPr sz="4700">
              <a:latin typeface="Times New Roman"/>
              <a:cs typeface="Times New Roman"/>
            </a:endParaRPr>
          </a:p>
          <a:p>
            <a:pPr marL="355600" marR="6858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Musharraf (2008) maintains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an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adequate  defence force in Pakistan is necessary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to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defend the country and to support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its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economic development.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97840"/>
            <a:ext cx="7463790" cy="1651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944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Pakistan’s foreign</a:t>
            </a:r>
            <a:r>
              <a:rPr spc="-10" dirty="0"/>
              <a:t> </a:t>
            </a:r>
            <a:r>
              <a:rPr spc="-5" dirty="0"/>
              <a:t>policy</a:t>
            </a:r>
          </a:p>
          <a:p>
            <a:pPr marL="12700" marR="5080">
              <a:lnSpc>
                <a:spcPct val="79900"/>
              </a:lnSpc>
              <a:spcBef>
                <a:spcPts val="615"/>
              </a:spcBef>
            </a:pPr>
            <a:r>
              <a:rPr sz="2400" spc="-5" dirty="0"/>
              <a:t>Pakistan’s foreign policy </a:t>
            </a:r>
            <a:r>
              <a:rPr sz="2400" dirty="0"/>
              <a:t>as </a:t>
            </a:r>
            <a:r>
              <a:rPr sz="2400" spc="-5" dirty="0"/>
              <a:t>proclaimed by Quaid-e-Azam  Muhammad </a:t>
            </a:r>
            <a:r>
              <a:rPr sz="2400" dirty="0"/>
              <a:t>Ali </a:t>
            </a:r>
            <a:r>
              <a:rPr sz="2400" spc="-5" dirty="0"/>
              <a:t>Jinnah, </a:t>
            </a:r>
            <a:r>
              <a:rPr sz="2400" dirty="0"/>
              <a:t>to </a:t>
            </a:r>
            <a:r>
              <a:rPr sz="2400" spc="-5" dirty="0"/>
              <a:t>the people </a:t>
            </a:r>
            <a:r>
              <a:rPr sz="2400" dirty="0"/>
              <a:t>of </a:t>
            </a:r>
            <a:r>
              <a:rPr sz="2400" spc="-5" dirty="0"/>
              <a:t>the USA in February  </a:t>
            </a:r>
            <a:r>
              <a:rPr sz="2400" spc="-10" dirty="0"/>
              <a:t>1948: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35940" y="2494279"/>
            <a:ext cx="8029575" cy="369824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 indent="914400">
              <a:lnSpc>
                <a:spcPct val="79900"/>
              </a:lnSpc>
              <a:spcBef>
                <a:spcPts val="675"/>
              </a:spcBef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“Our foreign policy is one of friendliness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goodwill 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towards the nations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the world.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We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do not cherish aggressive  designs against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any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country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or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nation. We believe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the  principle of honesty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fair play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national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international  dealings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are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prepared to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make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our utmost contribution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to 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the promotion of peace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prosperity among the nations of the  world. Pakistan will never be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found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lacking in extending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its 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material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moral support to the oppressed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suppressed  peoples of the world,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in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upholding the principles of the  United Nations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Charter.”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200" spc="-10" dirty="0">
                <a:solidFill>
                  <a:srgbClr val="FFFFFF"/>
                </a:solidFill>
                <a:latin typeface="Calibri"/>
                <a:cs typeface="Calibri"/>
              </a:rPr>
              <a:t>(Muhammad </a:t>
            </a: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Ali </a:t>
            </a:r>
            <a:r>
              <a:rPr sz="2200" spc="-10" dirty="0">
                <a:solidFill>
                  <a:srgbClr val="FFFFFF"/>
                </a:solidFill>
                <a:latin typeface="Calibri"/>
                <a:cs typeface="Calibri"/>
              </a:rPr>
              <a:t>Jinnah </a:t>
            </a: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1948, </a:t>
            </a:r>
            <a:r>
              <a:rPr sz="22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2200" spc="-10" dirty="0">
                <a:solidFill>
                  <a:srgbClr val="FFFFFF"/>
                </a:solidFill>
                <a:latin typeface="Calibri"/>
                <a:cs typeface="Calibri"/>
              </a:rPr>
              <a:t>Ministry </a:t>
            </a:r>
            <a:r>
              <a:rPr sz="22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Foreign Affairs</a:t>
            </a:r>
            <a:r>
              <a:rPr sz="2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Calibri"/>
                <a:cs typeface="Calibri"/>
              </a:rPr>
              <a:t>2008a)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295909"/>
            <a:ext cx="8001634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" dirty="0"/>
              <a:t>Five Principals </a:t>
            </a:r>
            <a:r>
              <a:rPr sz="4000" spc="-5" dirty="0"/>
              <a:t>of </a:t>
            </a:r>
            <a:r>
              <a:rPr sz="4000" spc="-10" dirty="0"/>
              <a:t>Friendly </a:t>
            </a:r>
            <a:r>
              <a:rPr sz="4000" spc="-5" dirty="0"/>
              <a:t>Co-existence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232537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43789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421005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4980940"/>
            <a:ext cx="15049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355600" marR="101600" indent="-342900">
              <a:lnSpc>
                <a:spcPts val="2690"/>
              </a:lnSpc>
              <a:spcBef>
                <a:spcPts val="74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/>
              <a:t>Mutual respect for the </a:t>
            </a:r>
            <a:r>
              <a:rPr sz="2800" spc="-10" dirty="0"/>
              <a:t>independence, sovereignty,  equality, </a:t>
            </a:r>
            <a:r>
              <a:rPr sz="2800" spc="-5" dirty="0"/>
              <a:t>territorial </a:t>
            </a:r>
            <a:r>
              <a:rPr sz="2800" spc="-10" dirty="0"/>
              <a:t>integrity </a:t>
            </a:r>
            <a:r>
              <a:rPr sz="2800" spc="-5" dirty="0"/>
              <a:t>and national </a:t>
            </a:r>
            <a:r>
              <a:rPr sz="2800" spc="-10" dirty="0"/>
              <a:t>identity </a:t>
            </a:r>
            <a:r>
              <a:rPr sz="2800" spc="-5" dirty="0"/>
              <a:t>of  </a:t>
            </a:r>
            <a:r>
              <a:rPr sz="2800" dirty="0"/>
              <a:t>all</a:t>
            </a:r>
            <a:r>
              <a:rPr sz="2800" spc="-15" dirty="0"/>
              <a:t> </a:t>
            </a:r>
            <a:r>
              <a:rPr sz="2800" spc="-10" dirty="0"/>
              <a:t>nations;</a:t>
            </a:r>
            <a:endParaRPr sz="2800"/>
          </a:p>
          <a:p>
            <a:pPr marL="355600" marR="5080">
              <a:lnSpc>
                <a:spcPct val="79900"/>
              </a:lnSpc>
              <a:spcBef>
                <a:spcPts val="720"/>
              </a:spcBef>
            </a:pPr>
            <a:r>
              <a:rPr spc="-5" dirty="0"/>
              <a:t>The </a:t>
            </a:r>
            <a:r>
              <a:rPr spc="-10" dirty="0"/>
              <a:t>right </a:t>
            </a:r>
            <a:r>
              <a:rPr dirty="0"/>
              <a:t>of </a:t>
            </a:r>
            <a:r>
              <a:rPr spc="-5" dirty="0"/>
              <a:t>every state to lead its national existence  free from external interference, </a:t>
            </a:r>
            <a:r>
              <a:rPr spc="-10" dirty="0"/>
              <a:t>subversion </a:t>
            </a:r>
            <a:r>
              <a:rPr spc="-5" dirty="0"/>
              <a:t>or  coercion;</a:t>
            </a:r>
          </a:p>
          <a:p>
            <a:pPr marL="355600" marR="962025">
              <a:lnSpc>
                <a:spcPts val="2690"/>
              </a:lnSpc>
              <a:spcBef>
                <a:spcPts val="675"/>
              </a:spcBef>
            </a:pPr>
            <a:r>
              <a:rPr spc="-10" dirty="0"/>
              <a:t>Non-interference </a:t>
            </a:r>
            <a:r>
              <a:rPr spc="-5" dirty="0"/>
              <a:t>in </a:t>
            </a:r>
            <a:r>
              <a:rPr spc="-10" dirty="0"/>
              <a:t>the internal </a:t>
            </a:r>
            <a:r>
              <a:rPr spc="-5" dirty="0"/>
              <a:t>affairs </a:t>
            </a:r>
            <a:r>
              <a:rPr dirty="0"/>
              <a:t>of </a:t>
            </a:r>
            <a:r>
              <a:rPr spc="-5" dirty="0"/>
              <a:t>one  another;</a:t>
            </a:r>
          </a:p>
          <a:p>
            <a:pPr marL="355600" marR="462280">
              <a:lnSpc>
                <a:spcPts val="2690"/>
              </a:lnSpc>
              <a:spcBef>
                <a:spcPts val="690"/>
              </a:spcBef>
            </a:pPr>
            <a:r>
              <a:rPr spc="-10" dirty="0"/>
              <a:t>Settlement </a:t>
            </a:r>
            <a:r>
              <a:rPr dirty="0"/>
              <a:t>of </a:t>
            </a:r>
            <a:r>
              <a:rPr spc="-10" dirty="0"/>
              <a:t>differences </a:t>
            </a:r>
            <a:r>
              <a:rPr dirty="0"/>
              <a:t>or </a:t>
            </a:r>
            <a:r>
              <a:rPr spc="-10" dirty="0"/>
              <a:t>disputes </a:t>
            </a:r>
            <a:r>
              <a:rPr spc="-5" dirty="0"/>
              <a:t>by peaceful  </a:t>
            </a:r>
            <a:r>
              <a:rPr spc="-10" dirty="0"/>
              <a:t>means; </a:t>
            </a:r>
            <a:r>
              <a:rPr spc="-5" dirty="0"/>
              <a:t>and</a:t>
            </a:r>
            <a:r>
              <a:rPr spc="-15" dirty="0"/>
              <a:t> </a:t>
            </a:r>
            <a:r>
              <a:rPr spc="-5" dirty="0"/>
              <a:t>the</a:t>
            </a:r>
          </a:p>
          <a:p>
            <a:pPr marL="355600">
              <a:lnSpc>
                <a:spcPct val="100000"/>
              </a:lnSpc>
              <a:spcBef>
                <a:spcPts val="45"/>
              </a:spcBef>
            </a:pPr>
            <a:r>
              <a:rPr spc="-10" dirty="0"/>
              <a:t>Renunciation </a:t>
            </a:r>
            <a:r>
              <a:rPr dirty="0"/>
              <a:t>of </a:t>
            </a:r>
            <a:r>
              <a:rPr spc="-5" dirty="0"/>
              <a:t>the threat </a:t>
            </a:r>
            <a:r>
              <a:rPr dirty="0"/>
              <a:t>or </a:t>
            </a:r>
            <a:r>
              <a:rPr spc="-5" dirty="0"/>
              <a:t>use </a:t>
            </a:r>
            <a:r>
              <a:rPr dirty="0"/>
              <a:t>of</a:t>
            </a:r>
            <a:r>
              <a:rPr spc="-20" dirty="0"/>
              <a:t> </a:t>
            </a:r>
            <a:r>
              <a:rPr spc="-5" dirty="0"/>
              <a:t>force;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193540" y="5859779"/>
            <a:ext cx="429958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(&lt;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http://www.aseansec.org&gt;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81200" y="497840"/>
            <a:ext cx="51739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Member</a:t>
            </a:r>
            <a:r>
              <a:rPr spc="-55" dirty="0"/>
              <a:t> </a:t>
            </a:r>
            <a:r>
              <a:rPr spc="-5" dirty="0"/>
              <a:t>organisations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3139" y="1416050"/>
            <a:ext cx="7180580" cy="4942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/>
              <a:buChar char="–"/>
              <a:tabLst>
                <a:tab pos="298450" algn="l"/>
              </a:tabLst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United Nations;</a:t>
            </a:r>
            <a:endParaRPr sz="30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–"/>
            </a:pPr>
            <a:endParaRPr sz="38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Arial"/>
              <a:buChar char="–"/>
              <a:tabLst>
                <a:tab pos="298450" algn="l"/>
              </a:tabLst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Organisation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Islamic </a:t>
            </a:r>
            <a:r>
              <a:rPr sz="3000" spc="-10" dirty="0">
                <a:solidFill>
                  <a:srgbClr val="FFFFFF"/>
                </a:solidFill>
                <a:latin typeface="Calibri"/>
                <a:cs typeface="Calibri"/>
              </a:rPr>
              <a:t>Conference</a:t>
            </a:r>
            <a:r>
              <a:rPr sz="3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(OIC);</a:t>
            </a:r>
            <a:endParaRPr sz="3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–"/>
            </a:pPr>
            <a:endParaRPr sz="4150">
              <a:latin typeface="Times New Roman"/>
              <a:cs typeface="Times New Roman"/>
            </a:endParaRPr>
          </a:p>
          <a:p>
            <a:pPr marL="298450" marR="1238885" indent="-285750">
              <a:lnSpc>
                <a:spcPts val="3240"/>
              </a:lnSpc>
              <a:buFont typeface="Arial"/>
              <a:buChar char="–"/>
              <a:tabLst>
                <a:tab pos="298450" algn="l"/>
              </a:tabLst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South Asian Association for Regional  Cooperation (SAARC); and the</a:t>
            </a:r>
            <a:endParaRPr sz="3000">
              <a:latin typeface="Calibri"/>
              <a:cs typeface="Calibri"/>
            </a:endParaRPr>
          </a:p>
          <a:p>
            <a:pPr marL="298450" marR="5080" indent="-298450">
              <a:lnSpc>
                <a:spcPts val="7970"/>
              </a:lnSpc>
              <a:spcBef>
                <a:spcPts val="944"/>
              </a:spcBef>
              <a:buFont typeface="Arial"/>
              <a:buChar char="–"/>
              <a:tabLst>
                <a:tab pos="298450" algn="l"/>
              </a:tabLst>
            </a:pP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Economic Cooperation Organisation (ECO);  (Ministry </a:t>
            </a:r>
            <a:r>
              <a:rPr sz="30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Foreign Affairs 2007,</a:t>
            </a:r>
            <a:r>
              <a:rPr sz="3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Calibri"/>
                <a:cs typeface="Calibri"/>
              </a:rPr>
              <a:t>p.1)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08529" y="497840"/>
            <a:ext cx="45929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Foreign</a:t>
            </a:r>
            <a:r>
              <a:rPr spc="-85" dirty="0"/>
              <a:t> </a:t>
            </a:r>
            <a:r>
              <a:rPr spc="-5" dirty="0"/>
              <a:t>Affairs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389379"/>
            <a:ext cx="7807959" cy="5006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16535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In spite of turmoil and insecurity in Pakistan 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2002-7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State remained focused</a:t>
            </a:r>
            <a:r>
              <a:rPr sz="3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on:</a:t>
            </a:r>
            <a:endParaRPr sz="3200">
              <a:latin typeface="Calibri"/>
              <a:cs typeface="Calibri"/>
            </a:endParaRPr>
          </a:p>
          <a:p>
            <a:pPr marL="755650" marR="368935" lvl="1" indent="-285750">
              <a:lnSpc>
                <a:spcPts val="3350"/>
              </a:lnSpc>
              <a:spcBef>
                <a:spcPts val="819"/>
              </a:spcBef>
              <a:buFont typeface="Arial"/>
              <a:buChar char="•"/>
              <a:tabLst>
                <a:tab pos="755015" algn="l"/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Promotion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regional and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international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peace 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security</a:t>
            </a:r>
            <a:endParaRPr sz="280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755015" algn="l"/>
                <a:tab pos="755650" algn="l"/>
              </a:tabLst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Economic and social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development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28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country</a:t>
            </a:r>
            <a:endParaRPr sz="280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755015" algn="l"/>
                <a:tab pos="755650" algn="l"/>
              </a:tabLst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Welfare of its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people.</a:t>
            </a:r>
            <a:endParaRPr sz="2800">
              <a:latin typeface="Calibri"/>
              <a:cs typeface="Calibri"/>
            </a:endParaRPr>
          </a:p>
          <a:p>
            <a:pPr marL="355600" marR="793115" indent="-342900">
              <a:lnSpc>
                <a:spcPts val="3829"/>
              </a:lnSpc>
              <a:spcBef>
                <a:spcPts val="93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Maintained and improved relations with  neighbors and major world</a:t>
            </a:r>
            <a:r>
              <a:rPr sz="32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powers</a:t>
            </a:r>
            <a:endParaRPr sz="3200">
              <a:latin typeface="Calibri"/>
              <a:cs typeface="Calibri"/>
            </a:endParaRPr>
          </a:p>
          <a:p>
            <a:pPr marR="490220" algn="r">
              <a:lnSpc>
                <a:spcPct val="100000"/>
              </a:lnSpc>
              <a:spcBef>
                <a:spcPts val="375"/>
              </a:spcBef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(Kasuri 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2007,</a:t>
            </a:r>
            <a:r>
              <a:rPr sz="20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p.3)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1840" y="116840"/>
            <a:ext cx="25558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References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189990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602740"/>
            <a:ext cx="92710" cy="48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245359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2658109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070859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940" y="3483609"/>
            <a:ext cx="92710" cy="48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940" y="4126229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5940" y="4538979"/>
            <a:ext cx="92710" cy="7137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5822950"/>
            <a:ext cx="92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5940" y="1201420"/>
            <a:ext cx="8009255" cy="5069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>
              <a:lnSpc>
                <a:spcPts val="1620"/>
              </a:lnSpc>
              <a:spcBef>
                <a:spcPts val="10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Association of South East Asian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Nations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2006,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Overview,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10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May</a:t>
            </a:r>
            <a:r>
              <a:rPr sz="15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20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http://www.aseansec.org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1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Bielawska,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State Church Relations,</a:t>
            </a:r>
            <a:r>
              <a:rPr sz="15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unpublished.</a:t>
            </a:r>
            <a:endParaRPr sz="1500">
              <a:latin typeface="Calibri"/>
              <a:cs typeface="Calibri"/>
            </a:endParaRPr>
          </a:p>
          <a:p>
            <a:pPr marL="355600" marR="14604">
              <a:lnSpc>
                <a:spcPct val="80000"/>
              </a:lnSpc>
              <a:spcBef>
                <a:spcPts val="37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Blood,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P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1994,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ed.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Pakistan: </a:t>
            </a:r>
            <a:r>
              <a:rPr sz="1500" i="1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Country </a:t>
            </a:r>
            <a:r>
              <a:rPr sz="1500" i="1" dirty="0">
                <a:solidFill>
                  <a:srgbClr val="FFFFFF"/>
                </a:solidFill>
                <a:latin typeface="Calibri"/>
                <a:cs typeface="Calibri"/>
              </a:rPr>
              <a:t>Study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.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Washington: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GPO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the Library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of Congress, viewed 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5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r>
              <a:rPr sz="15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3"/>
              </a:rPr>
              <a:t>http://countrystudies.us/pakistan/&gt;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5600" marR="112395">
              <a:lnSpc>
                <a:spcPct val="80000"/>
              </a:lnSpc>
              <a:spcBef>
                <a:spcPts val="370"/>
              </a:spcBef>
            </a:pP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Haqqani, H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2004,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The Role of Islam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Pakistan’s Future,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The Washington Quarterly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•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28:1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pp.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85–  96,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4 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</a:t>
            </a:r>
            <a:r>
              <a:rPr sz="15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4"/>
              </a:rPr>
              <a:t>http://www.twq.com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14"/>
              </a:lnSpc>
              <a:spcBef>
                <a:spcPts val="1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Infopak.gov.pk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n.d., Information of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Pakistan, Basic facts, 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4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</a:t>
            </a:r>
            <a:r>
              <a:rPr sz="15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14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5"/>
              </a:rPr>
              <a:t>http://www.pak.gov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14"/>
              </a:lnSpc>
              <a:spcBef>
                <a:spcPts val="2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Kasuri, KM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2007,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Foreign Office Year Book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2006-7,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Message from the Minister of Foreign</a:t>
            </a:r>
            <a:r>
              <a:rPr sz="1500" i="1" spc="1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Affairs,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14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10 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r>
              <a:rPr sz="15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http://www.mofa.gov.pk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98145">
              <a:lnSpc>
                <a:spcPct val="100000"/>
              </a:lnSpc>
              <a:spcBef>
                <a:spcPts val="1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Pakistan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Encyclopædia Britannica,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6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</a:t>
            </a:r>
            <a:r>
              <a:rPr sz="15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7"/>
              </a:rPr>
              <a:t>http://www.britannica.com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 marR="1640839">
              <a:lnSpc>
                <a:spcPct val="79400"/>
              </a:lnSpc>
              <a:spcBef>
                <a:spcPts val="39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Pakistani Student Association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National Emblem,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10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&lt;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  <a:hlinkClick r:id="rId8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8"/>
              </a:rPr>
              <a:t>http://www.utdallas.edu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20"/>
              </a:lnSpc>
              <a:spcBef>
                <a:spcPts val="1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Ministry of Foreign Affairs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2007,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Foreign Office year Book 2006-7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, viewed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10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</a:t>
            </a:r>
            <a:r>
              <a:rPr sz="1500" spc="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20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http://www.mofa.gov.pk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 marR="2486025">
              <a:lnSpc>
                <a:spcPct val="100600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Ministry of Foreign Affairs 2008b,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Pakistan Foreign Relations </a:t>
            </a:r>
            <a:r>
              <a:rPr sz="1500" i="1" spc="-10" dirty="0">
                <a:solidFill>
                  <a:srgbClr val="FFFFFF"/>
                </a:solidFill>
                <a:latin typeface="Calibri"/>
                <a:cs typeface="Calibri"/>
              </a:rPr>
              <a:t>2003- 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, Year Book,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viewed 10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&lt;www.mofa.gov.pk</a:t>
            </a:r>
            <a:r>
              <a:rPr sz="1500" spc="2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98145">
              <a:lnSpc>
                <a:spcPts val="1614"/>
              </a:lnSpc>
              <a:spcBef>
                <a:spcPts val="2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Ministry of Foreign Affairs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2008a,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Pakistan: Brief Introduction,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4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</a:t>
            </a:r>
            <a:r>
              <a:rPr sz="15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14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http://www.mofa.gov.pk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 indent="-342900">
              <a:lnSpc>
                <a:spcPts val="1620"/>
              </a:lnSpc>
              <a:spcBef>
                <a:spcPts val="1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The Constitution of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the Islamic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Republic of Pakistan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1973,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4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</a:t>
            </a:r>
            <a:endParaRPr sz="1500">
              <a:latin typeface="Calibri"/>
              <a:cs typeface="Calibri"/>
            </a:endParaRPr>
          </a:p>
          <a:p>
            <a:pPr marL="355600">
              <a:lnSpc>
                <a:spcPts val="1620"/>
              </a:lnSpc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&lt;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9"/>
              </a:rPr>
              <a:t>http://www.pakistanconstitution-law.com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&gt;.</a:t>
            </a:r>
            <a:endParaRPr sz="1500">
              <a:latin typeface="Calibri"/>
              <a:cs typeface="Calibri"/>
            </a:endParaRPr>
          </a:p>
          <a:p>
            <a:pPr marL="355600" marR="5080">
              <a:lnSpc>
                <a:spcPct val="80000"/>
              </a:lnSpc>
              <a:spcBef>
                <a:spcPts val="37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Witte,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G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2007, </a:t>
            </a:r>
            <a:r>
              <a:rPr sz="1500" i="1" spc="-5" dirty="0">
                <a:solidFill>
                  <a:srgbClr val="FFFFFF"/>
                </a:solidFill>
                <a:latin typeface="Calibri"/>
                <a:cs typeface="Calibri"/>
              </a:rPr>
              <a:t>Bhutto Assassination Sparks Chaos,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Washington Post Foreign Service, 28 December; 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Page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A01,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viewed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6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2008,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  <a:hlinkClick r:id="rId10"/>
              </a:rPr>
              <a:t>&lt;http://www.washingtonpost.com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&gt;</a:t>
            </a:r>
            <a:r>
              <a:rPr sz="15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8800" y="497840"/>
            <a:ext cx="547624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Brief History </a:t>
            </a:r>
            <a:r>
              <a:rPr dirty="0"/>
              <a:t>of</a:t>
            </a:r>
            <a:r>
              <a:rPr spc="-35" dirty="0"/>
              <a:t> </a:t>
            </a:r>
            <a:r>
              <a:rPr spc="-5" dirty="0"/>
              <a:t>Pakistan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777480" cy="4545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Pakistan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was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first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established </a:t>
            </a:r>
            <a:r>
              <a:rPr sz="4000" dirty="0">
                <a:solidFill>
                  <a:srgbClr val="FFFFFF"/>
                </a:solidFill>
                <a:latin typeface="Calibri"/>
                <a:cs typeface="Calibri"/>
              </a:rPr>
              <a:t>as an 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independent nation on August 14</a:t>
            </a:r>
            <a:r>
              <a:rPr sz="40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in  1947.</a:t>
            </a:r>
            <a:endParaRPr sz="4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•"/>
            </a:pPr>
            <a:endParaRPr sz="5900">
              <a:latin typeface="Times New Roman"/>
              <a:cs typeface="Times New Roman"/>
            </a:endParaRPr>
          </a:p>
          <a:p>
            <a:pPr marL="355600" marR="3810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2436495" algn="l"/>
              </a:tabLst>
            </a:pP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Muhammad Ali Jinnah, founder</a:t>
            </a:r>
            <a:r>
              <a:rPr sz="4000" spc="-1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of 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Pakistan,	emphasised the 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importance </a:t>
            </a:r>
            <a:r>
              <a:rPr sz="400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4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Islam.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1840" y="497840"/>
            <a:ext cx="762825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Religious composition </a:t>
            </a:r>
            <a:r>
              <a:rPr dirty="0"/>
              <a:t>of</a:t>
            </a:r>
            <a:r>
              <a:rPr spc="-5" dirty="0"/>
              <a:t> Pakistan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18920"/>
            <a:ext cx="7553325" cy="3887470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97%</a:t>
            </a:r>
            <a:r>
              <a:rPr sz="3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Muslim</a:t>
            </a:r>
            <a:endParaRPr sz="3600">
              <a:latin typeface="Calibri"/>
              <a:cs typeface="Calibri"/>
            </a:endParaRPr>
          </a:p>
          <a:p>
            <a:pPr marL="458470" indent="-445770">
              <a:lnSpc>
                <a:spcPct val="100000"/>
              </a:lnSpc>
              <a:spcBef>
                <a:spcPts val="900"/>
              </a:spcBef>
              <a:buFont typeface="Arial"/>
              <a:buChar char="–"/>
              <a:tabLst>
                <a:tab pos="457834" algn="l"/>
                <a:tab pos="45847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77%</a:t>
            </a:r>
            <a:r>
              <a:rPr sz="3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Sunni-Muslim</a:t>
            </a:r>
            <a:endParaRPr sz="3600">
              <a:latin typeface="Calibri"/>
              <a:cs typeface="Calibri"/>
            </a:endParaRPr>
          </a:p>
          <a:p>
            <a:pPr marL="458470" indent="-445770">
              <a:lnSpc>
                <a:spcPct val="100000"/>
              </a:lnSpc>
              <a:spcBef>
                <a:spcPts val="900"/>
              </a:spcBef>
              <a:buFont typeface="Arial"/>
              <a:buChar char="–"/>
              <a:tabLst>
                <a:tab pos="457834" algn="l"/>
                <a:tab pos="45847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20%</a:t>
            </a:r>
            <a:r>
              <a:rPr sz="3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Shi-a-Muslim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53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Remaining 3% Christian, </a:t>
            </a:r>
            <a:r>
              <a:rPr sz="3600" dirty="0">
                <a:solidFill>
                  <a:srgbClr val="FFFFFF"/>
                </a:solidFill>
                <a:latin typeface="Calibri"/>
                <a:cs typeface="Calibri"/>
              </a:rPr>
              <a:t>Hindu,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Sikh or  other</a:t>
            </a:r>
            <a:r>
              <a:rPr sz="3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beliefs.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88719" y="421640"/>
            <a:ext cx="67595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/>
              <a:t>Government </a:t>
            </a:r>
            <a:r>
              <a:rPr sz="5400" spc="-5" dirty="0"/>
              <a:t>of</a:t>
            </a:r>
            <a:r>
              <a:rPr sz="5400" spc="-50" dirty="0"/>
              <a:t> </a:t>
            </a:r>
            <a:r>
              <a:rPr sz="5400" spc="-5" dirty="0"/>
              <a:t>Pakistan</a:t>
            </a:r>
            <a:endParaRPr sz="5400"/>
          </a:p>
        </p:txBody>
      </p:sp>
      <p:sp>
        <p:nvSpPr>
          <p:cNvPr id="3" name="object 3"/>
          <p:cNvSpPr/>
          <p:nvPr/>
        </p:nvSpPr>
        <p:spPr>
          <a:xfrm>
            <a:off x="360679" y="1419860"/>
            <a:ext cx="8571230" cy="54381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5939" y="497840"/>
            <a:ext cx="552386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Government </a:t>
            </a:r>
            <a:r>
              <a:rPr spc="-5" dirty="0"/>
              <a:t>of</a:t>
            </a:r>
            <a:r>
              <a:rPr spc="-70" dirty="0"/>
              <a:t> </a:t>
            </a:r>
            <a:r>
              <a:rPr spc="-5" dirty="0"/>
              <a:t>Pakistan</a:t>
            </a:r>
          </a:p>
        </p:txBody>
      </p:sp>
      <p:sp>
        <p:nvSpPr>
          <p:cNvPr id="3" name="object 3"/>
          <p:cNvSpPr/>
          <p:nvPr/>
        </p:nvSpPr>
        <p:spPr>
          <a:xfrm>
            <a:off x="328929" y="1103630"/>
            <a:ext cx="8643620" cy="57480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1889" y="497840"/>
            <a:ext cx="429069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Presidential</a:t>
            </a:r>
            <a:r>
              <a:rPr spc="-80" dirty="0"/>
              <a:t> </a:t>
            </a:r>
            <a:r>
              <a:rPr dirty="0"/>
              <a:t>Power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7840" y="1633220"/>
            <a:ext cx="7560945" cy="4545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0" marR="194945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93700" algn="l"/>
                <a:tab pos="2583815" algn="l"/>
              </a:tabLst>
            </a:pP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President	acts on advice of</a:t>
            </a:r>
            <a:r>
              <a:rPr sz="400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Prime  Minister</a:t>
            </a:r>
            <a:endParaRPr sz="4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FFFFFF"/>
              </a:buClr>
              <a:buFont typeface="Arial"/>
              <a:buChar char="•"/>
            </a:pPr>
            <a:endParaRPr sz="5900">
              <a:latin typeface="Times New Roman"/>
              <a:cs typeface="Times New Roman"/>
            </a:endParaRPr>
          </a:p>
          <a:p>
            <a:pPr marL="393700" marR="43180" indent="-342900">
              <a:lnSpc>
                <a:spcPct val="100000"/>
              </a:lnSpc>
              <a:buFont typeface="Arial"/>
              <a:buChar char="•"/>
              <a:tabLst>
                <a:tab pos="393700" algn="l"/>
              </a:tabLst>
            </a:pP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May </a:t>
            </a:r>
            <a:r>
              <a:rPr sz="4000" dirty="0">
                <a:solidFill>
                  <a:srgbClr val="FFFFFF"/>
                </a:solidFill>
                <a:latin typeface="Calibri"/>
                <a:cs typeface="Calibri"/>
              </a:rPr>
              <a:t>adopt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absolute power to 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dissolve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National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Assembly, 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according </a:t>
            </a:r>
            <a:r>
              <a:rPr sz="4000" dirty="0">
                <a:solidFill>
                  <a:srgbClr val="FFFFFF"/>
                </a:solidFill>
                <a:latin typeface="Calibri"/>
                <a:cs typeface="Calibri"/>
              </a:rPr>
              <a:t>to </a:t>
            </a:r>
            <a:r>
              <a:rPr sz="4000" spc="-1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4000" spc="-265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sz="3450" spc="-397" baseline="28985" dirty="0">
                <a:solidFill>
                  <a:srgbClr val="FFFFFF"/>
                </a:solidFill>
                <a:latin typeface="Calibri"/>
                <a:cs typeface="Calibri"/>
              </a:rPr>
              <a:t>th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Amendment </a:t>
            </a:r>
            <a:r>
              <a:rPr sz="4000" dirty="0">
                <a:solidFill>
                  <a:srgbClr val="FFFFFF"/>
                </a:solidFill>
                <a:latin typeface="Calibri"/>
                <a:cs typeface="Calibri"/>
              </a:rPr>
              <a:t>of 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4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Calibri"/>
                <a:cs typeface="Calibri"/>
              </a:rPr>
              <a:t>constitution.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1860" y="497840"/>
            <a:ext cx="47726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Islam in</a:t>
            </a:r>
            <a:r>
              <a:rPr spc="-55" dirty="0"/>
              <a:t> </a:t>
            </a:r>
            <a:r>
              <a:rPr spc="-5" dirty="0"/>
              <a:t>Government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840980" cy="4094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13715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Increased involvement of Islam in the  Pakistani Government since 1984  Referendum</a:t>
            </a:r>
            <a:endParaRPr sz="3600">
              <a:latin typeface="Calibri"/>
              <a:cs typeface="Calibri"/>
            </a:endParaRPr>
          </a:p>
          <a:p>
            <a:pPr marL="355600" marR="598170" indent="-342900">
              <a:lnSpc>
                <a:spcPct val="100000"/>
              </a:lnSpc>
              <a:spcBef>
                <a:spcPts val="9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Enforcement of </a:t>
            </a:r>
            <a:r>
              <a:rPr sz="3600" dirty="0">
                <a:solidFill>
                  <a:srgbClr val="FFFFFF"/>
                </a:solidFill>
                <a:latin typeface="Calibri"/>
                <a:cs typeface="Calibri"/>
              </a:rPr>
              <a:t>Sharia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or Islamic Law  since</a:t>
            </a:r>
            <a:r>
              <a:rPr sz="36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1985</a:t>
            </a:r>
            <a:endParaRPr sz="36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900"/>
              </a:spcBef>
              <a:buFont typeface="Arial"/>
              <a:buChar char="•"/>
              <a:tabLst>
                <a:tab pos="355600" algn="l"/>
              </a:tabLst>
            </a:pP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Assessment </a:t>
            </a:r>
            <a:r>
              <a:rPr sz="3600" dirty="0">
                <a:solidFill>
                  <a:srgbClr val="FFFFFF"/>
                </a:solidFill>
                <a:latin typeface="Calibri"/>
                <a:cs typeface="Calibri"/>
              </a:rPr>
              <a:t>by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the Shariat/Islamic Court  regarding federal</a:t>
            </a:r>
            <a:r>
              <a:rPr sz="3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alibri"/>
                <a:cs typeface="Calibri"/>
              </a:rPr>
              <a:t>laws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99920" y="497840"/>
            <a:ext cx="533590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Military </a:t>
            </a:r>
            <a:r>
              <a:rPr spc="-10" dirty="0"/>
              <a:t>in</a:t>
            </a:r>
            <a:r>
              <a:rPr spc="-80" dirty="0"/>
              <a:t> </a:t>
            </a:r>
            <a:r>
              <a:rPr dirty="0"/>
              <a:t>Government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33220"/>
            <a:ext cx="7830184" cy="3641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60985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The Military long standing force in Pakistani  politics</a:t>
            </a:r>
            <a:endParaRPr sz="3200">
              <a:latin typeface="Calibri"/>
              <a:cs typeface="Calibri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The President General Pervez Musharraf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was 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never elected, came to power after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military  take-over of government in</a:t>
            </a:r>
            <a:r>
              <a:rPr sz="32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1999</a:t>
            </a:r>
            <a:endParaRPr sz="3200">
              <a:latin typeface="Calibri"/>
              <a:cs typeface="Calibri"/>
            </a:endParaRPr>
          </a:p>
          <a:p>
            <a:pPr marL="355600" marR="92710" indent="-342900" algn="just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Resigned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as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Army Chief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Staff in November  2007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38550" y="497840"/>
            <a:ext cx="186436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Ka</a:t>
            </a:r>
            <a:r>
              <a:rPr dirty="0"/>
              <a:t>s</a:t>
            </a:r>
            <a:r>
              <a:rPr spc="-5" dirty="0"/>
              <a:t>h</a:t>
            </a:r>
            <a:r>
              <a:rPr dirty="0"/>
              <a:t>m</a:t>
            </a:r>
            <a:r>
              <a:rPr spc="-5" dirty="0"/>
              <a:t>ir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7369" y="1301750"/>
            <a:ext cx="8039734" cy="402082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354965" marR="5080" indent="-342900">
              <a:lnSpc>
                <a:spcPts val="3829"/>
              </a:lnSpc>
              <a:spcBef>
                <a:spcPts val="23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Regarding Jammu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&amp;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Kashmir, Pakistan accords  with UN Security Council</a:t>
            </a:r>
            <a:r>
              <a:rPr sz="32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Resolutions</a:t>
            </a:r>
            <a:endParaRPr sz="3200">
              <a:latin typeface="Calibri"/>
              <a:cs typeface="Calibri"/>
            </a:endParaRPr>
          </a:p>
          <a:p>
            <a:pPr marL="755015" marR="1009015" indent="-285750">
              <a:lnSpc>
                <a:spcPct val="100000"/>
              </a:lnSpc>
              <a:spcBef>
                <a:spcPts val="575"/>
              </a:spcBef>
            </a:pPr>
            <a:r>
              <a:rPr sz="4200" baseline="2976" dirty="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developments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and changes are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to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be made  according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to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will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of the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Kashmiri</a:t>
            </a:r>
            <a:r>
              <a:rPr sz="28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people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800">
              <a:latin typeface="Times New Roman"/>
              <a:cs typeface="Times New Roman"/>
            </a:endParaRPr>
          </a:p>
          <a:p>
            <a:pPr marL="354965" marR="153670" indent="-342900">
              <a:lnSpc>
                <a:spcPct val="100000"/>
              </a:lnSpc>
              <a:spcBef>
                <a:spcPts val="163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Pakistan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is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willing </a:t>
            </a:r>
            <a:r>
              <a:rPr sz="3200" spc="-10" dirty="0">
                <a:solidFill>
                  <a:srgbClr val="FFFFFF"/>
                </a:solidFill>
                <a:latin typeface="Calibri"/>
                <a:cs typeface="Calibri"/>
              </a:rPr>
              <a:t>to take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bilateral approach  with India in order to begin constructive  dialogues regarding Jammu </a:t>
            </a:r>
            <a:r>
              <a:rPr sz="3200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sz="32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Calibri"/>
                <a:cs typeface="Calibri"/>
              </a:rPr>
              <a:t>Kashmir.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961</Words>
  <Application>Microsoft Office PowerPoint</Application>
  <PresentationFormat>On-screen Show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The Political System of Pakistan</vt:lpstr>
      <vt:lpstr>Brief History of Pakistan</vt:lpstr>
      <vt:lpstr>Religious composition of Pakistan</vt:lpstr>
      <vt:lpstr>Government of Pakistan</vt:lpstr>
      <vt:lpstr>Government of Pakistan</vt:lpstr>
      <vt:lpstr>Presidential Power</vt:lpstr>
      <vt:lpstr>Islam in Government</vt:lpstr>
      <vt:lpstr>Military in Government</vt:lpstr>
      <vt:lpstr>Kashmir</vt:lpstr>
      <vt:lpstr>Defence</vt:lpstr>
      <vt:lpstr>Pakistan’s foreign policy Pakistan’s foreign policy as proclaimed by Quaid-e-Azam  Muhammad Ali Jinnah, to the people of the USA in February  1948:</vt:lpstr>
      <vt:lpstr>Five Principals of Friendly Co-existence</vt:lpstr>
      <vt:lpstr>Member organisations</vt:lpstr>
      <vt:lpstr>Foreign Affairs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Political System of Pakistan</dc:title>
  <cp:lastModifiedBy>hina kaynat</cp:lastModifiedBy>
  <cp:revision>1</cp:revision>
  <dcterms:created xsi:type="dcterms:W3CDTF">2020-01-15T04:28:09Z</dcterms:created>
  <dcterms:modified xsi:type="dcterms:W3CDTF">2020-01-15T04:30:21Z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2015-07-31T00:00:00Z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2020-01-15T00:00:00Z</vt:filetime>
  </property>
</Properties>
</file>